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6" r:id="rId20"/>
    <p:sldId id="275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8187-E817-44EA-A1F2-523A4F3728BA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26DD-7F58-42A1-BFD0-E933019A35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0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8187-E817-44EA-A1F2-523A4F3728BA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26DD-7F58-42A1-BFD0-E933019A35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8187-E817-44EA-A1F2-523A4F3728BA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26DD-7F58-42A1-BFD0-E933019A35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8187-E817-44EA-A1F2-523A4F3728BA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26DD-7F58-42A1-BFD0-E933019A35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5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8187-E817-44EA-A1F2-523A4F3728BA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26DD-7F58-42A1-BFD0-E933019A35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6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8187-E817-44EA-A1F2-523A4F3728BA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26DD-7F58-42A1-BFD0-E933019A35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4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8187-E817-44EA-A1F2-523A4F3728BA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26DD-7F58-42A1-BFD0-E933019A35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6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8187-E817-44EA-A1F2-523A4F3728BA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26DD-7F58-42A1-BFD0-E933019A35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8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8187-E817-44EA-A1F2-523A4F3728BA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26DD-7F58-42A1-BFD0-E933019A35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1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8187-E817-44EA-A1F2-523A4F3728BA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26DD-7F58-42A1-BFD0-E933019A35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3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8187-E817-44EA-A1F2-523A4F3728BA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26DD-7F58-42A1-BFD0-E933019A35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1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18187-E817-44EA-A1F2-523A4F3728BA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B26DD-7F58-42A1-BFD0-E933019A35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3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Business Officers Forum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12/12/2024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54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to Consider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7700" dirty="0"/>
              <a:t>Maps of </a:t>
            </a:r>
            <a:r>
              <a:rPr lang="en-US" sz="7700" dirty="0" smtClean="0"/>
              <a:t>exits</a:t>
            </a:r>
          </a:p>
          <a:p>
            <a:endParaRPr lang="en-US" sz="7700" b="0" dirty="0" smtClean="0">
              <a:effectLst/>
            </a:endParaRPr>
          </a:p>
          <a:p>
            <a:r>
              <a:rPr lang="en-US" sz="7700" dirty="0" smtClean="0"/>
              <a:t>Doors with </a:t>
            </a:r>
            <a:r>
              <a:rPr lang="en-US" sz="7700" dirty="0" smtClean="0"/>
              <a:t>locks</a:t>
            </a:r>
          </a:p>
          <a:p>
            <a:endParaRPr lang="en-US" sz="7700" b="0" dirty="0" smtClean="0">
              <a:effectLst/>
            </a:endParaRPr>
          </a:p>
          <a:p>
            <a:r>
              <a:rPr lang="en-US" sz="7700" dirty="0"/>
              <a:t>Lockdown </a:t>
            </a:r>
            <a:r>
              <a:rPr lang="en-US" sz="7700" dirty="0" smtClean="0"/>
              <a:t>capabilities</a:t>
            </a:r>
          </a:p>
          <a:p>
            <a:endParaRPr lang="en-US" sz="7700" b="0" dirty="0" smtClean="0">
              <a:effectLst/>
            </a:endParaRPr>
          </a:p>
          <a:p>
            <a:r>
              <a:rPr lang="en-US" sz="7700" dirty="0" smtClean="0"/>
              <a:t>Location </a:t>
            </a:r>
            <a:r>
              <a:rPr lang="en-US" sz="7700" dirty="0"/>
              <a:t>of equipment/supplies</a:t>
            </a:r>
            <a:endParaRPr lang="en-US" sz="7700" b="0" dirty="0" smtClean="0">
              <a:effectLst/>
            </a:endParaRPr>
          </a:p>
          <a:p>
            <a:pPr lvl="1"/>
            <a:r>
              <a:rPr lang="en-US" sz="7700" dirty="0"/>
              <a:t>First aid </a:t>
            </a:r>
            <a:r>
              <a:rPr lang="en-US" sz="7700" dirty="0" smtClean="0"/>
              <a:t>kits</a:t>
            </a:r>
            <a:endParaRPr lang="en-US" sz="7700" b="0" dirty="0" smtClean="0">
              <a:effectLst/>
            </a:endParaRPr>
          </a:p>
          <a:p>
            <a:pPr lvl="1"/>
            <a:r>
              <a:rPr lang="en-US" sz="7700" dirty="0"/>
              <a:t>Flashlights</a:t>
            </a:r>
            <a:endParaRPr lang="en-US" sz="7700" b="0" dirty="0" smtClean="0">
              <a:effectLst/>
            </a:endParaRPr>
          </a:p>
          <a:p>
            <a:pPr lvl="1"/>
            <a:r>
              <a:rPr lang="en-US" sz="7700" dirty="0"/>
              <a:t>Weather radio</a:t>
            </a:r>
            <a:endParaRPr lang="en-US" sz="7700" b="0" dirty="0" smtClean="0">
              <a:effectLst/>
            </a:endParaRPr>
          </a:p>
          <a:p>
            <a:pPr lvl="1"/>
            <a:r>
              <a:rPr lang="en-US" sz="7700" dirty="0"/>
              <a:t>Fire </a:t>
            </a:r>
            <a:r>
              <a:rPr lang="en-US" sz="7700" dirty="0" smtClean="0"/>
              <a:t>extinguishers</a:t>
            </a:r>
          </a:p>
          <a:p>
            <a:pPr lvl="1"/>
            <a:endParaRPr lang="en-US" sz="7700" b="0" dirty="0" smtClean="0">
              <a:effectLst/>
            </a:endParaRPr>
          </a:p>
          <a:p>
            <a:r>
              <a:rPr lang="en-US" sz="7700" dirty="0" smtClean="0"/>
              <a:t>Planning </a:t>
            </a:r>
            <a:r>
              <a:rPr lang="en-US" sz="7700" dirty="0"/>
              <a:t>for</a:t>
            </a:r>
            <a:endParaRPr lang="en-US" sz="7700" b="0" dirty="0" smtClean="0">
              <a:effectLst/>
            </a:endParaRPr>
          </a:p>
          <a:p>
            <a:pPr lvl="1"/>
            <a:r>
              <a:rPr lang="en-US" sz="7700" dirty="0"/>
              <a:t>Evacuation</a:t>
            </a:r>
            <a:endParaRPr lang="en-US" sz="7700" b="0" dirty="0" smtClean="0">
              <a:effectLst/>
            </a:endParaRPr>
          </a:p>
          <a:p>
            <a:pPr lvl="1"/>
            <a:r>
              <a:rPr lang="en-US" sz="7700" dirty="0"/>
              <a:t>Shelter in place</a:t>
            </a:r>
            <a:endParaRPr lang="en-US" sz="7700" b="0" dirty="0" smtClean="0">
              <a:effectLst/>
            </a:endParaRPr>
          </a:p>
          <a:p>
            <a:endParaRPr lang="en-US" sz="7700" dirty="0" smtClean="0"/>
          </a:p>
          <a:p>
            <a:pPr>
              <a:buNone/>
            </a:pP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9167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Stop the bleed</a:t>
            </a:r>
            <a:endParaRPr lang="en-US" b="0" dirty="0" smtClean="0">
              <a:effectLst/>
            </a:endParaRPr>
          </a:p>
          <a:p>
            <a:r>
              <a:rPr lang="en-US" dirty="0"/>
              <a:t>Basic emergency first aid</a:t>
            </a:r>
            <a:endParaRPr lang="en-US" b="0" dirty="0" smtClean="0">
              <a:effectLst/>
            </a:endParaRPr>
          </a:p>
          <a:p>
            <a:r>
              <a:rPr lang="en-US" dirty="0"/>
              <a:t>AED</a:t>
            </a:r>
            <a:endParaRPr lang="en-US" b="0" dirty="0" smtClean="0">
              <a:effectLst/>
            </a:endParaRPr>
          </a:p>
          <a:p>
            <a:r>
              <a:rPr lang="en-US" dirty="0"/>
              <a:t>Run, Hide, Fight training</a:t>
            </a:r>
            <a:endParaRPr lang="en-US" b="0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8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Items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b="0" dirty="0" smtClean="0">
              <a:effectLst/>
            </a:endParaRPr>
          </a:p>
          <a:p>
            <a:r>
              <a:rPr lang="en-US" dirty="0" smtClean="0"/>
              <a:t>If Mass is being </a:t>
            </a:r>
            <a:r>
              <a:rPr lang="en-US" dirty="0"/>
              <a:t>broadcast</a:t>
            </a:r>
            <a:endParaRPr lang="en-US" b="0" dirty="0" smtClean="0">
              <a:effectLst/>
            </a:endParaRPr>
          </a:p>
          <a:p>
            <a:pPr lvl="1"/>
            <a:r>
              <a:rPr lang="en-US" dirty="0"/>
              <a:t>Turn cameras away</a:t>
            </a:r>
            <a:endParaRPr lang="en-US" b="0" dirty="0" smtClean="0">
              <a:effectLst/>
            </a:endParaRPr>
          </a:p>
          <a:p>
            <a:endParaRPr lang="en-US" dirty="0" smtClean="0"/>
          </a:p>
          <a:p>
            <a:r>
              <a:rPr lang="en-US" dirty="0" smtClean="0"/>
              <a:t>Media</a:t>
            </a:r>
          </a:p>
          <a:p>
            <a:pPr lvl="1"/>
            <a:r>
              <a:rPr lang="en-US" dirty="0" smtClean="0"/>
              <a:t>Who </a:t>
            </a:r>
            <a:r>
              <a:rPr lang="en-US" dirty="0" smtClean="0"/>
              <a:t>talks to the </a:t>
            </a:r>
            <a:r>
              <a:rPr lang="en-US" dirty="0" smtClean="0"/>
              <a:t>Media</a:t>
            </a:r>
            <a:endParaRPr lang="en-US" dirty="0" smtClean="0"/>
          </a:p>
          <a:p>
            <a:pPr lvl="1"/>
            <a:r>
              <a:rPr lang="en-US" dirty="0" smtClean="0"/>
              <a:t>You can refer </a:t>
            </a:r>
            <a:r>
              <a:rPr lang="en-US" dirty="0"/>
              <a:t>media to </a:t>
            </a:r>
            <a:r>
              <a:rPr lang="en-US" dirty="0" smtClean="0"/>
              <a:t>Diocese</a:t>
            </a:r>
          </a:p>
          <a:p>
            <a:pPr marL="457200" lvl="1" indent="0">
              <a:buNone/>
            </a:pP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>How is in-charge to take actions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Annual </a:t>
            </a:r>
            <a:r>
              <a:rPr lang="en-US" dirty="0" smtClean="0"/>
              <a:t>Exercise </a:t>
            </a:r>
            <a:r>
              <a:rPr lang="en-US" dirty="0" smtClean="0"/>
              <a:t>to test the plan</a:t>
            </a:r>
            <a:endParaRPr lang="en-US" b="0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22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40" dirty="0"/>
              <a:t>Every parish is different- </a:t>
            </a:r>
            <a:r>
              <a:rPr lang="en-US" sz="2040" dirty="0" smtClean="0"/>
              <a:t>don’t </a:t>
            </a:r>
            <a:r>
              <a:rPr lang="en-US" sz="2040" dirty="0"/>
              <a:t>copy another’s plan</a:t>
            </a:r>
            <a:endParaRPr lang="en-US" sz="2040" b="0" dirty="0" smtClean="0">
              <a:effectLst/>
            </a:endParaRPr>
          </a:p>
          <a:p>
            <a:endParaRPr lang="en-US" sz="2040" dirty="0" smtClean="0"/>
          </a:p>
          <a:p>
            <a:r>
              <a:rPr lang="en-US" sz="2040" dirty="0" smtClean="0"/>
              <a:t>School </a:t>
            </a:r>
            <a:r>
              <a:rPr lang="en-US" sz="2040" dirty="0"/>
              <a:t>and church planning is different</a:t>
            </a:r>
            <a:endParaRPr lang="en-US" sz="2040" b="0" dirty="0" smtClean="0">
              <a:effectLst/>
            </a:endParaRPr>
          </a:p>
          <a:p>
            <a:pPr lvl="1"/>
            <a:r>
              <a:rPr lang="en-US" sz="2040" dirty="0"/>
              <a:t>Schools have employees- who are there</a:t>
            </a:r>
            <a:endParaRPr lang="en-US" sz="2040" b="0" dirty="0" smtClean="0">
              <a:effectLst/>
            </a:endParaRPr>
          </a:p>
          <a:p>
            <a:pPr lvl="1"/>
            <a:r>
              <a:rPr lang="en-US" sz="2040" dirty="0"/>
              <a:t>Churches are working with volunteers- who aren’t always there</a:t>
            </a:r>
            <a:endParaRPr lang="en-US" sz="2040" b="0" dirty="0" smtClean="0">
              <a:effectLst/>
            </a:endParaRPr>
          </a:p>
          <a:p>
            <a:endParaRPr lang="en-US" sz="2040" dirty="0" smtClean="0"/>
          </a:p>
          <a:p>
            <a:r>
              <a:rPr lang="en-US" sz="2040" dirty="0" smtClean="0"/>
              <a:t>We sometimes rely </a:t>
            </a:r>
            <a:r>
              <a:rPr lang="en-US" sz="2040" dirty="0"/>
              <a:t>on </a:t>
            </a:r>
            <a:r>
              <a:rPr lang="en-US" sz="2040" dirty="0" smtClean="0"/>
              <a:t>ushers – They may not be the best person for an emergency</a:t>
            </a:r>
            <a:endParaRPr lang="en-US" sz="2040" b="0" dirty="0" smtClean="0">
              <a:effectLst/>
            </a:endParaRPr>
          </a:p>
          <a:p>
            <a:endParaRPr lang="en-US" sz="2040" dirty="0" smtClean="0"/>
          </a:p>
          <a:p>
            <a:r>
              <a:rPr lang="en-US" sz="2040" dirty="0" smtClean="0"/>
              <a:t>Don’t always count on cell phones</a:t>
            </a:r>
          </a:p>
          <a:p>
            <a:endParaRPr lang="en-US" sz="2040" b="0" dirty="0" smtClean="0">
              <a:effectLst/>
            </a:endParaRPr>
          </a:p>
          <a:p>
            <a:r>
              <a:rPr lang="en-US" sz="2040" dirty="0" smtClean="0"/>
              <a:t>Make sure to review your plans when you get a new pastors</a:t>
            </a:r>
            <a:endParaRPr lang="en-US" sz="2040" b="0" dirty="0" smtClean="0">
              <a:effectLst/>
            </a:endParaRPr>
          </a:p>
          <a:p>
            <a:endParaRPr lang="en-US" sz="2040" dirty="0" smtClean="0"/>
          </a:p>
          <a:p>
            <a:r>
              <a:rPr lang="en-US" sz="2040" dirty="0" smtClean="0"/>
              <a:t>Different </a:t>
            </a:r>
            <a:r>
              <a:rPr lang="en-US" sz="2040" dirty="0"/>
              <a:t>police </a:t>
            </a:r>
            <a:r>
              <a:rPr lang="en-US" sz="2040" dirty="0" smtClean="0"/>
              <a:t>depts. </a:t>
            </a:r>
            <a:r>
              <a:rPr lang="en-US" sz="2040" dirty="0"/>
              <a:t>have different ways of working with </a:t>
            </a:r>
            <a:r>
              <a:rPr lang="en-US" sz="2040" dirty="0" smtClean="0"/>
              <a:t>parishes</a:t>
            </a:r>
          </a:p>
          <a:p>
            <a:pPr lvl="1"/>
            <a:r>
              <a:rPr lang="en-US" sz="1640" b="0" dirty="0" smtClean="0">
                <a:effectLst/>
              </a:rPr>
              <a:t>Meet with them</a:t>
            </a:r>
          </a:p>
          <a:p>
            <a:pPr lvl="1"/>
            <a:r>
              <a:rPr lang="en-US" sz="1640" dirty="0" smtClean="0"/>
              <a:t>Review your plan with them</a:t>
            </a:r>
          </a:p>
          <a:p>
            <a:pPr lvl="1"/>
            <a:r>
              <a:rPr lang="en-US" sz="1640" b="0" dirty="0" smtClean="0">
                <a:effectLst/>
              </a:rPr>
              <a:t>Understand what actions they will take with different emergencies</a:t>
            </a:r>
          </a:p>
          <a:p>
            <a:pPr lvl="1"/>
            <a:r>
              <a:rPr lang="en-US" sz="1640" dirty="0" smtClean="0"/>
              <a:t>Understand what they are expecting you to do or have in place.</a:t>
            </a:r>
            <a:endParaRPr lang="en-US" sz="1640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1259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Dwight D. Eisenhower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“In preparing for battle, I have always found that plans are useless but planning is indispensable</a:t>
            </a:r>
            <a:r>
              <a:rPr lang="en-US" dirty="0" smtClean="0"/>
              <a:t>.”</a:t>
            </a:r>
            <a:r>
              <a:rPr lang="en-US" dirty="0"/>
              <a:t> </a:t>
            </a:r>
            <a:endParaRPr lang="en-US" b="0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90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Goal here is to limit risk and prevent injuries, damage and </a:t>
            </a:r>
            <a:r>
              <a:rPr lang="en-US" dirty="0" smtClean="0"/>
              <a:t>lawsuits</a:t>
            </a:r>
          </a:p>
          <a:p>
            <a:pPr marL="0" indent="0">
              <a:buNone/>
            </a:pPr>
            <a:endParaRPr lang="en-US" b="0" dirty="0" smtClean="0">
              <a:effectLst/>
            </a:endParaRPr>
          </a:p>
          <a:p>
            <a:r>
              <a:rPr lang="en-US" dirty="0" smtClean="0"/>
              <a:t>These </a:t>
            </a:r>
            <a:r>
              <a:rPr lang="en-US" dirty="0"/>
              <a:t>forms are being reviewed by CMG and our </a:t>
            </a:r>
            <a:r>
              <a:rPr lang="en-US" dirty="0" smtClean="0"/>
              <a:t>attorneys</a:t>
            </a: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b="1" dirty="0"/>
              <a:t>Website/Resources/Finance/Property Management and Security/Facility Usage Agreements</a:t>
            </a:r>
            <a:endParaRPr lang="en-US" b="1" dirty="0" smtClean="0">
              <a:effectLst/>
            </a:endParaRPr>
          </a:p>
          <a:p>
            <a:endParaRPr lang="en-US" dirty="0" smtClean="0"/>
          </a:p>
          <a:p>
            <a:r>
              <a:rPr lang="en-US" dirty="0" smtClean="0"/>
              <a:t>Trying </a:t>
            </a:r>
            <a:r>
              <a:rPr lang="en-US" dirty="0"/>
              <a:t>to make this clearer and less complicated</a:t>
            </a:r>
            <a:endParaRPr lang="en-US" b="0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51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bormann\AppData\Local\Microsoft\Windows\Temporary Internet Files\Content.Outlook\N7ERFELZ\IMG_7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bormann\AppData\Local\Microsoft\Windows\Temporary Internet Files\Content.Outlook\N7ERFELZ\IMG_7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Parish Facility Inventory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overall shape of your facility?</a:t>
            </a:r>
          </a:p>
          <a:p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 smtClean="0"/>
              <a:t>form that we talked about previously</a:t>
            </a:r>
          </a:p>
          <a:p>
            <a:endParaRPr lang="en-US" b="1" dirty="0" smtClean="0"/>
          </a:p>
          <a:p>
            <a:r>
              <a:rPr lang="en-US" b="1" dirty="0" smtClean="0"/>
              <a:t>Website/resources/Finance/property </a:t>
            </a:r>
            <a:r>
              <a:rPr lang="en-US" b="1" dirty="0" smtClean="0"/>
              <a:t>management and security/parish large expense inventory survey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</a:t>
            </a:r>
            <a:r>
              <a:rPr lang="en-US" dirty="0" smtClean="0"/>
              <a:t>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a Professional </a:t>
            </a:r>
            <a:r>
              <a:rPr lang="en-US" dirty="0" smtClean="0"/>
              <a:t>building </a:t>
            </a:r>
            <a:r>
              <a:rPr lang="en-US" dirty="0" smtClean="0"/>
              <a:t>consultant/inspector</a:t>
            </a:r>
          </a:p>
          <a:p>
            <a:endParaRPr lang="en-US" dirty="0" smtClean="0"/>
          </a:p>
          <a:p>
            <a:r>
              <a:rPr lang="en-US" dirty="0" smtClean="0"/>
              <a:t>Potential option for parishes to use to assess their facilities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Preparedness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July 30, 2018</a:t>
            </a:r>
            <a:endParaRPr lang="en-US" b="0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Letter from Bishop Pates</a:t>
            </a:r>
            <a:endParaRPr lang="en-US" b="0" dirty="0" smtClean="0">
              <a:effectLst/>
            </a:endParaRPr>
          </a:p>
          <a:p>
            <a:pPr marL="0" indent="0">
              <a:buNone/>
            </a:pP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/>
              <a:t>Crisis </a:t>
            </a:r>
            <a:r>
              <a:rPr lang="en-US" dirty="0" smtClean="0"/>
              <a:t>mgmt. </a:t>
            </a:r>
            <a:r>
              <a:rPr lang="en-US" dirty="0"/>
              <a:t>task force</a:t>
            </a:r>
            <a:endParaRPr lang="en-US" b="0" dirty="0" smtClean="0">
              <a:effectLst/>
            </a:endParaRPr>
          </a:p>
          <a:p>
            <a:r>
              <a:rPr lang="en-US" dirty="0"/>
              <a:t>Fr Ray McHenry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Another </a:t>
            </a:r>
            <a:r>
              <a:rPr lang="en-US" dirty="0"/>
              <a:t>group led by John Quinn (Former DCI Director and Waukee police chief)</a:t>
            </a:r>
            <a:endParaRPr lang="en-US" b="0" dirty="0" smtClean="0">
              <a:effectLst/>
            </a:endParaRPr>
          </a:p>
          <a:p>
            <a:pPr fontAlgn="base"/>
            <a:endParaRPr lang="en-US" b="0" dirty="0" smtClean="0">
              <a:effectLst/>
            </a:endParaRPr>
          </a:p>
          <a:p>
            <a:pPr marL="0" indent="0" fontAlgn="base">
              <a:buNone/>
            </a:pPr>
            <a:r>
              <a:rPr lang="en-US" b="1" dirty="0" smtClean="0"/>
              <a:t>Bishops requirements for parishes</a:t>
            </a:r>
            <a:r>
              <a:rPr lang="en-US" b="1" dirty="0" smtClean="0"/>
              <a:t>:</a:t>
            </a:r>
          </a:p>
          <a:p>
            <a:pPr fontAlgn="base"/>
            <a:r>
              <a:rPr lang="en-US" b="0" dirty="0" smtClean="0">
                <a:effectLst/>
              </a:rPr>
              <a:t>All </a:t>
            </a:r>
            <a:r>
              <a:rPr lang="en-US" b="0" dirty="0" smtClean="0">
                <a:effectLst/>
              </a:rPr>
              <a:t>are to be w</a:t>
            </a:r>
            <a:r>
              <a:rPr lang="en-US" dirty="0" smtClean="0"/>
              <a:t>eapon </a:t>
            </a:r>
            <a:r>
              <a:rPr lang="en-US" dirty="0"/>
              <a:t>free zones</a:t>
            </a:r>
          </a:p>
          <a:p>
            <a:r>
              <a:rPr lang="en-US" dirty="0" smtClean="0"/>
              <a:t>Exception is made for </a:t>
            </a:r>
            <a:r>
              <a:rPr lang="en-US" dirty="0"/>
              <a:t>police offices but not retired police officers</a:t>
            </a:r>
            <a:endParaRPr lang="en-US" b="0" dirty="0" smtClean="0">
              <a:effectLst/>
            </a:endParaRPr>
          </a:p>
          <a:p>
            <a:pPr fontAlgn="base"/>
            <a:r>
              <a:rPr lang="en-US" dirty="0"/>
              <a:t>No weapons signage on church </a:t>
            </a:r>
            <a:r>
              <a:rPr lang="en-US" dirty="0" smtClean="0"/>
              <a:t>doors</a:t>
            </a:r>
          </a:p>
          <a:p>
            <a:pPr fontAlgn="base"/>
            <a:r>
              <a:rPr lang="en-US" dirty="0" smtClean="0"/>
              <a:t>Retention of law enforcement for security at liturgies must have specific permission of bishop</a:t>
            </a:r>
          </a:p>
          <a:p>
            <a:pPr fontAlgn="base"/>
            <a:r>
              <a:rPr lang="en-US" dirty="0" smtClean="0"/>
              <a:t>Ushers </a:t>
            </a:r>
            <a:r>
              <a:rPr lang="en-US" dirty="0"/>
              <a:t>have a key role, training, equipment</a:t>
            </a:r>
          </a:p>
          <a:p>
            <a:pPr fontAlgn="base"/>
            <a:r>
              <a:rPr lang="en-US" dirty="0"/>
              <a:t>Entrance, exit doors </a:t>
            </a:r>
            <a:r>
              <a:rPr lang="en-US" dirty="0" smtClean="0"/>
              <a:t>to remain </a:t>
            </a:r>
            <a:r>
              <a:rPr lang="en-US" dirty="0"/>
              <a:t>unlocked during liturgical gatherings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School plans are required by law and should all be in 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60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Insurance Repair 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Such as hail or wind damage claims</a:t>
            </a:r>
          </a:p>
          <a:p>
            <a:endParaRPr lang="en-US" dirty="0" smtClean="0"/>
          </a:p>
          <a:p>
            <a:r>
              <a:rPr lang="en-US" dirty="0" smtClean="0"/>
              <a:t>Some of these are very expensive</a:t>
            </a:r>
          </a:p>
          <a:p>
            <a:endParaRPr lang="en-US" dirty="0" smtClean="0"/>
          </a:p>
          <a:p>
            <a:r>
              <a:rPr lang="en-US" dirty="0" smtClean="0"/>
              <a:t>Going </a:t>
            </a:r>
            <a:r>
              <a:rPr lang="en-US" dirty="0" smtClean="0"/>
              <a:t>forward all contracts for these repairs need to be </a:t>
            </a:r>
            <a:r>
              <a:rPr lang="en-US" dirty="0" smtClean="0"/>
              <a:t>reviewed by Catholic Mutual and Norm.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Contact </a:t>
            </a:r>
            <a:r>
              <a:rPr lang="en-US" dirty="0" smtClean="0"/>
              <a:t>Norm </a:t>
            </a:r>
            <a:r>
              <a:rPr lang="en-US" dirty="0" smtClean="0"/>
              <a:t>for assistance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Emergency Operations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Bishop Joensen </a:t>
            </a:r>
            <a:r>
              <a:rPr lang="en-US" dirty="0" smtClean="0"/>
              <a:t>will require:</a:t>
            </a:r>
          </a:p>
          <a:p>
            <a:endParaRPr lang="en-US" dirty="0" smtClean="0"/>
          </a:p>
          <a:p>
            <a:r>
              <a:rPr lang="en-US" dirty="0" smtClean="0"/>
              <a:t>Every </a:t>
            </a:r>
            <a:r>
              <a:rPr lang="en-US" dirty="0"/>
              <a:t>parish to have a plan in </a:t>
            </a:r>
            <a:r>
              <a:rPr lang="en-US" dirty="0" smtClean="0"/>
              <a:t>place by a certain date.</a:t>
            </a:r>
            <a:endParaRPr lang="en-US" b="0" dirty="0" smtClean="0">
              <a:effectLst/>
            </a:endParaRPr>
          </a:p>
          <a:p>
            <a:endParaRPr lang="en-US" dirty="0" smtClean="0"/>
          </a:p>
          <a:p>
            <a:r>
              <a:rPr lang="en-US" dirty="0" smtClean="0"/>
              <a:t>More focus church security </a:t>
            </a:r>
            <a:r>
              <a:rPr lang="en-US" dirty="0" smtClean="0"/>
              <a:t>and must include </a:t>
            </a:r>
            <a:r>
              <a:rPr lang="en-US" dirty="0"/>
              <a:t>Religious </a:t>
            </a:r>
            <a:r>
              <a:rPr lang="en-US" dirty="0" smtClean="0"/>
              <a:t>Education activities</a:t>
            </a:r>
            <a:endParaRPr lang="en-US" b="0" dirty="0" smtClean="0">
              <a:effectLst/>
            </a:endParaRPr>
          </a:p>
          <a:p>
            <a:pPr marL="0" indent="0">
              <a:buNone/>
            </a:pPr>
            <a:endParaRPr lang="en-US" b="0" dirty="0" smtClean="0">
              <a:effectLst/>
            </a:endParaRPr>
          </a:p>
          <a:p>
            <a:pPr marL="0" indent="0">
              <a:buNone/>
            </a:pP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Catholic Mutual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Helpful guide from Catholic Mutual on our website:</a:t>
            </a:r>
            <a:endParaRPr lang="en-US" b="0" dirty="0" smtClean="0">
              <a:effectLst/>
            </a:endParaRP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Website/Resources/Finance/Risk </a:t>
            </a:r>
            <a:r>
              <a:rPr lang="en-US" b="1" dirty="0"/>
              <a:t>Management and Insurance/Parish Safety and Security guide</a:t>
            </a:r>
            <a:endParaRPr lang="en-US" b="1" dirty="0" smtClean="0">
              <a:effectLst/>
            </a:endParaRPr>
          </a:p>
          <a:p>
            <a:pPr marL="0" indent="0">
              <a:buNone/>
            </a:pPr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dirty="0" smtClean="0"/>
              <a:t>Very detailed and will walk you through the planning process.</a:t>
            </a:r>
            <a:endParaRPr lang="en-US" b="0" dirty="0" smtClean="0">
              <a:effectLst/>
            </a:endParaRPr>
          </a:p>
          <a:p>
            <a:pPr marL="0" indent="0">
              <a:buNone/>
            </a:pP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8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Every parish must have one.</a:t>
            </a:r>
          </a:p>
          <a:p>
            <a:endParaRPr lang="en-US" dirty="0" smtClean="0"/>
          </a:p>
          <a:p>
            <a:r>
              <a:rPr lang="en-US" dirty="0" smtClean="0"/>
              <a:t>Include:</a:t>
            </a:r>
            <a:endParaRPr lang="en-US" b="0" dirty="0" smtClean="0">
              <a:effectLst/>
            </a:endParaRPr>
          </a:p>
          <a:p>
            <a:r>
              <a:rPr lang="en-US" dirty="0"/>
              <a:t>Pastor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Parishioners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Ushers</a:t>
            </a:r>
          </a:p>
          <a:p>
            <a:r>
              <a:rPr lang="en-US" b="0" dirty="0" smtClean="0">
                <a:effectLst/>
              </a:rPr>
              <a:t>Others as appropriate</a:t>
            </a:r>
          </a:p>
          <a:p>
            <a:r>
              <a:rPr lang="en-US" dirty="0" smtClean="0"/>
              <a:t>Local </a:t>
            </a:r>
            <a:r>
              <a:rPr lang="en-US" dirty="0" smtClean="0"/>
              <a:t>Law Enforcement Authorities is always a great resource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34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Every parish must have one.</a:t>
            </a:r>
          </a:p>
          <a:p>
            <a:endParaRPr lang="en-US" dirty="0" smtClean="0"/>
          </a:p>
          <a:p>
            <a:r>
              <a:rPr lang="en-US" dirty="0" smtClean="0"/>
              <a:t>Emergency </a:t>
            </a:r>
            <a:r>
              <a:rPr lang="en-US" dirty="0"/>
              <a:t>Plan provides </a:t>
            </a:r>
            <a:r>
              <a:rPr lang="en-US" dirty="0" smtClean="0"/>
              <a:t>authority</a:t>
            </a:r>
            <a:endParaRPr lang="en-US" b="0" dirty="0" smtClean="0">
              <a:effectLst/>
            </a:endParaRPr>
          </a:p>
          <a:p>
            <a:r>
              <a:rPr lang="en-US" dirty="0"/>
              <a:t>Who is responsible</a:t>
            </a:r>
            <a:endParaRPr lang="en-US" b="0" dirty="0" smtClean="0">
              <a:effectLst/>
            </a:endParaRPr>
          </a:p>
          <a:p>
            <a:r>
              <a:rPr lang="en-US" dirty="0"/>
              <a:t>Contact names/phone numbers</a:t>
            </a:r>
            <a:endParaRPr lang="en-US" b="0" dirty="0" smtClean="0">
              <a:effectLst/>
            </a:endParaRPr>
          </a:p>
          <a:p>
            <a:pPr>
              <a:buNone/>
            </a:pP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9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Start by identifying </a:t>
            </a:r>
            <a:r>
              <a:rPr lang="en-US" dirty="0"/>
              <a:t>and rating </a:t>
            </a:r>
            <a:r>
              <a:rPr lang="en-US" dirty="0" smtClean="0"/>
              <a:t>your </a:t>
            </a:r>
            <a:r>
              <a:rPr lang="en-US" dirty="0"/>
              <a:t>potential </a:t>
            </a:r>
            <a:r>
              <a:rPr lang="en-US" dirty="0" smtClean="0"/>
              <a:t>threats:</a:t>
            </a:r>
            <a:endParaRPr lang="en-US" b="0" dirty="0" smtClean="0">
              <a:effectLst/>
            </a:endParaRPr>
          </a:p>
          <a:p>
            <a:endParaRPr lang="en-US" dirty="0" smtClean="0"/>
          </a:p>
          <a:p>
            <a:r>
              <a:rPr lang="en-US" dirty="0" smtClean="0"/>
              <a:t>Rural vs. urban parishes have different threats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Interstates could have accidents with </a:t>
            </a:r>
            <a:r>
              <a:rPr lang="en-US" dirty="0"/>
              <a:t>hazardous </a:t>
            </a:r>
            <a:r>
              <a:rPr lang="en-US" dirty="0" smtClean="0"/>
              <a:t>materials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Rural could have anhydrous </a:t>
            </a:r>
            <a:r>
              <a:rPr lang="en-US" dirty="0"/>
              <a:t>ammonia- fertilizer </a:t>
            </a:r>
            <a:r>
              <a:rPr lang="en-US" dirty="0" smtClean="0"/>
              <a:t>plant/distributor nearby</a:t>
            </a:r>
            <a:endParaRPr lang="en-US" b="0" dirty="0" smtClean="0">
              <a:effectLst/>
            </a:endParaRPr>
          </a:p>
          <a:p>
            <a:endParaRPr lang="en-US" dirty="0" smtClean="0"/>
          </a:p>
          <a:p>
            <a:r>
              <a:rPr lang="en-US" dirty="0" smtClean="0"/>
              <a:t>Natural </a:t>
            </a:r>
            <a:r>
              <a:rPr lang="en-US" dirty="0"/>
              <a:t>disasters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Floods</a:t>
            </a:r>
            <a:endParaRPr lang="en-US" b="0" dirty="0" smtClean="0">
              <a:effectLst/>
            </a:endParaRPr>
          </a:p>
          <a:p>
            <a:pPr lvl="1"/>
            <a:r>
              <a:rPr lang="en-US" dirty="0"/>
              <a:t>Severe </a:t>
            </a:r>
            <a:r>
              <a:rPr lang="en-US" dirty="0" smtClean="0"/>
              <a:t>Weather</a:t>
            </a:r>
            <a:endParaRPr lang="en-US" b="0" dirty="0" smtClean="0">
              <a:effectLst/>
            </a:endParaRPr>
          </a:p>
          <a:p>
            <a:pPr lvl="2"/>
            <a:r>
              <a:rPr lang="en-US" dirty="0" smtClean="0"/>
              <a:t>Tornados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Winter weather</a:t>
            </a:r>
          </a:p>
          <a:p>
            <a:pPr lvl="2"/>
            <a:r>
              <a:rPr lang="en-US" dirty="0" smtClean="0"/>
              <a:t>blizzards</a:t>
            </a:r>
            <a:endParaRPr lang="en-US" b="0" dirty="0" smtClean="0">
              <a:effectLst/>
            </a:endParaRPr>
          </a:p>
          <a:p>
            <a:endParaRPr lang="en-US" dirty="0" smtClean="0"/>
          </a:p>
          <a:p>
            <a:r>
              <a:rPr lang="en-US" dirty="0" smtClean="0"/>
              <a:t>Fire</a:t>
            </a:r>
            <a:r>
              <a:rPr lang="en-US" dirty="0"/>
              <a:t> </a:t>
            </a:r>
            <a:endParaRPr lang="en-US" b="0" dirty="0" smtClean="0">
              <a:effectLst/>
            </a:endParaRPr>
          </a:p>
          <a:p>
            <a:pPr marL="0" indent="0">
              <a:buNone/>
            </a:pPr>
            <a:endParaRPr lang="en-US" b="0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72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Unexpected 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Medical Emergencies</a:t>
            </a:r>
            <a:r>
              <a:rPr lang="en-US" dirty="0"/>
              <a:t> </a:t>
            </a:r>
            <a:endParaRPr lang="en-US" b="0" dirty="0" smtClean="0">
              <a:effectLst/>
            </a:endParaRPr>
          </a:p>
          <a:p>
            <a:pPr lvl="1"/>
            <a:r>
              <a:rPr lang="en-US" dirty="0"/>
              <a:t>Fainting</a:t>
            </a:r>
            <a:endParaRPr lang="en-US" b="0" dirty="0" smtClean="0">
              <a:effectLst/>
            </a:endParaRPr>
          </a:p>
          <a:p>
            <a:pPr lvl="1"/>
            <a:r>
              <a:rPr lang="en-US" dirty="0"/>
              <a:t>Heart attacks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Choking</a:t>
            </a:r>
            <a:endParaRPr lang="en-US" b="0" dirty="0" smtClean="0">
              <a:effectLst/>
            </a:endParaRPr>
          </a:p>
          <a:p>
            <a:pPr marL="0" indent="0">
              <a:buNone/>
            </a:pP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/>
              <a:t>Intruders</a:t>
            </a:r>
            <a:endParaRPr lang="en-US" b="0" dirty="0" smtClean="0">
              <a:effectLst/>
            </a:endParaRPr>
          </a:p>
          <a:p>
            <a:pPr lvl="1"/>
            <a:r>
              <a:rPr lang="en-US" dirty="0"/>
              <a:t>Protestors</a:t>
            </a:r>
            <a:endParaRPr lang="en-US" b="0" dirty="0" smtClean="0">
              <a:effectLst/>
            </a:endParaRPr>
          </a:p>
          <a:p>
            <a:pPr lvl="1"/>
            <a:r>
              <a:rPr lang="en-US" dirty="0"/>
              <a:t>Mass interruptions</a:t>
            </a:r>
            <a:endParaRPr lang="en-US" b="0" dirty="0" smtClean="0">
              <a:effectLst/>
            </a:endParaRPr>
          </a:p>
          <a:p>
            <a:pPr lvl="1"/>
            <a:r>
              <a:rPr lang="en-US" dirty="0"/>
              <a:t>Active shooters</a:t>
            </a:r>
            <a:endParaRPr lang="en-US" b="0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5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Include in your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Contingencies:</a:t>
            </a:r>
            <a:endParaRPr lang="en-US" dirty="0" smtClean="0"/>
          </a:p>
          <a:p>
            <a:endParaRPr lang="en-US" b="0" dirty="0" smtClean="0">
              <a:effectLst/>
            </a:endParaRPr>
          </a:p>
          <a:p>
            <a:r>
              <a:rPr lang="en-US" dirty="0"/>
              <a:t>Services in the </a:t>
            </a:r>
            <a:r>
              <a:rPr lang="en-US" dirty="0" smtClean="0"/>
              <a:t>church</a:t>
            </a:r>
          </a:p>
          <a:p>
            <a:pPr lvl="1"/>
            <a:r>
              <a:rPr lang="en-US" b="0" dirty="0" smtClean="0">
                <a:effectLst/>
              </a:rPr>
              <a:t>Mass</a:t>
            </a:r>
          </a:p>
          <a:p>
            <a:pPr lvl="1"/>
            <a:r>
              <a:rPr lang="en-US" dirty="0" smtClean="0"/>
              <a:t>Other Services</a:t>
            </a:r>
            <a:endParaRPr lang="en-US" b="0" dirty="0" smtClean="0">
              <a:effectLst/>
            </a:endParaRPr>
          </a:p>
          <a:p>
            <a:endParaRPr lang="en-US" dirty="0" smtClean="0"/>
          </a:p>
          <a:p>
            <a:r>
              <a:rPr lang="en-US" dirty="0" smtClean="0"/>
              <a:t>Religious </a:t>
            </a:r>
            <a:r>
              <a:rPr lang="en-US" dirty="0"/>
              <a:t>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Meetings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57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846E5E6B16534C836C687AC5F10C80" ma:contentTypeVersion="9" ma:contentTypeDescription="Create a new document." ma:contentTypeScope="" ma:versionID="de2c8ff1c5f4d9805263ef5469c12458">
  <xsd:schema xmlns:xsd="http://www.w3.org/2001/XMLSchema" xmlns:xs="http://www.w3.org/2001/XMLSchema" xmlns:p="http://schemas.microsoft.com/office/2006/metadata/properties" xmlns:ns3="f0d74d65-3ac0-426b-abbd-dcc9f7c6c42b" targetNamespace="http://schemas.microsoft.com/office/2006/metadata/properties" ma:root="true" ma:fieldsID="512b00993160633c4bb865b50f2ed8a1" ns3:_="">
    <xsd:import namespace="f0d74d65-3ac0-426b-abbd-dcc9f7c6c4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d74d65-3ac0-426b-abbd-dcc9f7c6c4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0018CD-50CC-464C-9B70-4AC6E45056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2D55CC-83AE-4F66-B445-43269AC1C4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d74d65-3ac0-426b-abbd-dcc9f7c6c4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C1360B-6A58-4F16-9C97-2E5FF3004669}">
  <ds:schemaRefs>
    <ds:schemaRef ds:uri="http://purl.org/dc/dcmitype/"/>
    <ds:schemaRef ds:uri="f0d74d65-3ac0-426b-abbd-dcc9f7c6c42b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643</Words>
  <Application>Microsoft Office PowerPoint</Application>
  <PresentationFormat>On-screen Show (4:3)</PresentationFormat>
  <Paragraphs>168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Business Officers Forum</vt:lpstr>
      <vt:lpstr>Emergency Preparedness</vt:lpstr>
      <vt:lpstr>Emergency Operations Plans</vt:lpstr>
      <vt:lpstr>Catholic Mutual Guide</vt:lpstr>
      <vt:lpstr>Safety Committee</vt:lpstr>
      <vt:lpstr>Emergency Plan</vt:lpstr>
      <vt:lpstr>Potential Threats</vt:lpstr>
      <vt:lpstr>Unexpected Emergencies</vt:lpstr>
      <vt:lpstr>Include in your plan</vt:lpstr>
      <vt:lpstr>Items to Consider </vt:lpstr>
      <vt:lpstr>Potential Training</vt:lpstr>
      <vt:lpstr>Other Items to Consider</vt:lpstr>
      <vt:lpstr>Things to Remember</vt:lpstr>
      <vt:lpstr>Dwight D. Eisenhower</vt:lpstr>
      <vt:lpstr>Facility Usage</vt:lpstr>
      <vt:lpstr>PowerPoint Presentation</vt:lpstr>
      <vt:lpstr>PowerPoint Presentation</vt:lpstr>
      <vt:lpstr>Parish Facility Inventory </vt:lpstr>
      <vt:lpstr>Building Inspection</vt:lpstr>
      <vt:lpstr>Insurance Repair Contracts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BOF</dc:title>
  <dc:creator>NBormann</dc:creator>
  <cp:lastModifiedBy>Bob Larson</cp:lastModifiedBy>
  <cp:revision>36</cp:revision>
  <dcterms:created xsi:type="dcterms:W3CDTF">2024-12-10T14:02:17Z</dcterms:created>
  <dcterms:modified xsi:type="dcterms:W3CDTF">2024-12-12T13:44:52Z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0x010100E8846E5E6B16534C836C687AC5F10C80</vt:lpwstr>
  </property>
</Properties>
</file>